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9" r:id="rId6"/>
    <p:sldId id="282" r:id="rId7"/>
    <p:sldId id="280" r:id="rId8"/>
    <p:sldId id="281" r:id="rId9"/>
    <p:sldId id="270" r:id="rId10"/>
    <p:sldId id="275" r:id="rId11"/>
    <p:sldId id="274" r:id="rId12"/>
    <p:sldId id="277" r:id="rId13"/>
    <p:sldId id="276" r:id="rId14"/>
    <p:sldId id="271" r:id="rId15"/>
    <p:sldId id="272" r:id="rId16"/>
    <p:sldId id="283" r:id="rId17"/>
    <p:sldId id="273" r:id="rId18"/>
    <p:sldId id="279" r:id="rId19"/>
    <p:sldId id="266" r:id="rId2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E722B-1E8A-48E0-AFD3-1908D2EB3874}" v="301" dt="2019-12-06T00:48:05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9B175-D9D4-4BDE-A66C-D7D033D94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3EA62-193E-4E25-B08F-06214B776D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FEF08-C89C-443A-9F37-C3E61500E718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2B99-7627-4E44-B7C0-CA8B870BE7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B7F84-65AC-4DC1-81DC-D9ED852751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E8B6A-E50A-488C-99FE-5BD6C36D7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6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D9821-66B5-4CA1-9DC4-E68C764B94E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645032F-969C-4543-B046-F3DA821D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9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01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032F-969C-4543-B046-F3DA821DD7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2"/>
            <a:ext cx="9440035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5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14308-05B0-42B4-9D1E-E05211FB7228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9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5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7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11"/>
            <a:ext cx="9845347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3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F387-F964-433D-9863-D58C1BFBACF4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3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3077-1906-48EF-9774-941DB1BD7D70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9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4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33F0-DC73-44AE-8D7F-D71417AA116F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125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126944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6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D8CB-634E-44A7-8315-960497597777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7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1B6A-7767-4C07-8D88-C24804C4586B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31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3" y="1818216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1" y="1818216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6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3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70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9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9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7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104CE-E790-43AF-8CF8-24D6B88BA46F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E17C-3117-49E0-8802-5C95AF62BFF1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7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70" y="609601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601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647C-449F-4FF6-B1A4-071C138C790C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A153-432C-4AD1-B29C-67E1E8FA8A8A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0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761069"/>
            <a:ext cx="9590551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3589879"/>
            <a:ext cx="9590551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42D6-D45C-4D2A-BEDB-55E71B5392BC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7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3" y="1732451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70576-6744-49D4-9CE0-471CB3BE7686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1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8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8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9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6"/>
            <a:ext cx="4895331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9"/>
            <a:ext cx="4895331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7F56-2E93-4158-944C-BF85A06F7C5E}" type="datetime1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2436-89E8-4F1A-8709-FE83DC541D93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A8CC-9A91-4FF1-BA05-C7CDB277EE83}" type="datetime1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7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4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7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3826-D677-40A5-80C6-5ABC5FE8F505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4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6" y="609600"/>
            <a:ext cx="3584167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3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6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513E-5DFE-423E-9C05-31ABD8C260A5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4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73390B-BCDE-4BB3-804B-7BE329B08953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7" y="588327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FB18F3-0B29-4B2E-BD23-50950B937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69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982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974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965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958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55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74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122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BD28-0C26-408B-9855-5DC1B4DD8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55" y="835388"/>
            <a:ext cx="4176469" cy="3094833"/>
          </a:xfrm>
        </p:spPr>
        <p:txBody>
          <a:bodyPr>
            <a:normAutofit fontScale="90000"/>
          </a:bodyPr>
          <a:lstStyle/>
          <a:p>
            <a:r>
              <a:rPr lang="en-US" sz="4200"/>
              <a:t>CENE 476 Proposal Presentation</a:t>
            </a:r>
            <a:br>
              <a:rPr lang="en-US" sz="4200"/>
            </a:br>
            <a:br>
              <a:rPr lang="en-US" sz="4200"/>
            </a:br>
            <a:r>
              <a:rPr lang="en-US" sz="4200"/>
              <a:t>Concrete Canoe: Agassiz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785AD-8B66-4DF6-858A-F5DC22F98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205" y="4173944"/>
            <a:ext cx="3925423" cy="2533553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 </a:t>
            </a:r>
            <a:r>
              <a:rPr lang="en-US" sz="2400" dirty="0">
                <a:effectLst/>
              </a:rPr>
              <a:t>By: Carl Wilson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	  Conrad Senior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	  Kristen Rasmussen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	  Logan Grijalva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</a:rPr>
              <a:t> 	  Stephan Henderson</a:t>
            </a:r>
          </a:p>
          <a:p>
            <a:pPr algn="l">
              <a:lnSpc>
                <a:spcPct val="90000"/>
              </a:lnSpc>
            </a:pPr>
            <a:endParaRPr lang="en-US" sz="1600" dirty="0">
              <a:effectLst/>
            </a:endParaRPr>
          </a:p>
          <a:p>
            <a:pPr algn="l">
              <a:lnSpc>
                <a:spcPct val="90000"/>
              </a:lnSpc>
            </a:pPr>
            <a:r>
              <a:rPr lang="en-US" sz="1800" dirty="0">
                <a:effectLst/>
              </a:rPr>
              <a:t>Date: 12/6/19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49" y="1"/>
            <a:ext cx="76390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9" y="1"/>
            <a:ext cx="46905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C9F68-A8CB-415D-8C8D-668F8C632C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7" r="13316" b="-1"/>
          <a:stretch/>
        </p:blipFill>
        <p:spPr>
          <a:xfrm>
            <a:off x="4654297" y="13"/>
            <a:ext cx="7537704" cy="68579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5095EC-3443-457D-9B84-B55C06470766}"/>
              </a:ext>
            </a:extLst>
          </p:cNvPr>
          <p:cNvCxnSpPr/>
          <p:nvPr/>
        </p:nvCxnSpPr>
        <p:spPr>
          <a:xfrm>
            <a:off x="357813" y="2504661"/>
            <a:ext cx="3680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96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 Cont'd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655" y="1874568"/>
            <a:ext cx="5271184" cy="4191273"/>
          </a:xfrm>
        </p:spPr>
        <p:txBody>
          <a:bodyPr>
            <a:noAutofit/>
          </a:bodyPr>
          <a:lstStyle/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8: Project Management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Task 8.1 Scheduling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Task 8.2 Meetings (GI/TA/Team)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Task 8.3 Fundraising </a:t>
            </a: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69" lvl="1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22BD8-A407-4EC9-A789-B324D577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10</a:t>
            </a:fld>
            <a:endParaRPr lang="en-US" sz="16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9471D-A10B-43D8-A4D3-71DE560FF167}"/>
              </a:ext>
            </a:extLst>
          </p:cNvPr>
          <p:cNvSpPr txBox="1">
            <a:spLocks/>
          </p:cNvSpPr>
          <p:nvPr/>
        </p:nvSpPr>
        <p:spPr>
          <a:xfrm>
            <a:off x="1066195" y="1884853"/>
            <a:ext cx="5271184" cy="41912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7: Project Impacts</a:t>
            </a:r>
          </a:p>
          <a:p>
            <a:pPr marL="719437" lvl="1"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7.1 Social</a:t>
            </a:r>
          </a:p>
          <a:p>
            <a:pPr marL="719437" lvl="1"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7.2 Environmental</a:t>
            </a:r>
          </a:p>
          <a:p>
            <a:pPr marL="719437" lvl="1"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7.3 Economics </a:t>
            </a: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69" lvl="1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9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7660C33A-A75C-47C9-8755-A3C90058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173" t="4456" r="2735" b="12784"/>
          <a:stretch/>
        </p:blipFill>
        <p:spPr>
          <a:xfrm>
            <a:off x="272740" y="84792"/>
            <a:ext cx="11646520" cy="6688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A2EB5-6644-4C73-B181-BDC08391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724" y="6185099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F15FD-C384-472B-A1E6-816F6DF5D9BC}"/>
              </a:ext>
            </a:extLst>
          </p:cNvPr>
          <p:cNvSpPr txBox="1"/>
          <p:nvPr/>
        </p:nvSpPr>
        <p:spPr>
          <a:xfrm>
            <a:off x="9441243" y="1879303"/>
            <a:ext cx="1741699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Critical Path: 204 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DB95E8-CB5D-492F-8BC8-1F70FE53160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098987" y="1668841"/>
            <a:ext cx="1342256" cy="533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134FE2-ED05-4AF4-A01D-D858B6A0EC6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853954" y="2525634"/>
            <a:ext cx="458139" cy="1898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5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34E1-01C6-4980-BDE8-75E3BCE8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20" y="276225"/>
            <a:ext cx="10353763" cy="970451"/>
          </a:xfrm>
        </p:spPr>
        <p:txBody>
          <a:bodyPr/>
          <a:lstStyle/>
          <a:p>
            <a:r>
              <a:rPr lang="en-US" dirty="0"/>
              <a:t>4.0 Staffing Personnel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A65B5-61E8-4E2D-AB4E-E403F66C1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19087"/>
              </p:ext>
            </p:extLst>
          </p:nvPr>
        </p:nvGraphicFramePr>
        <p:xfrm>
          <a:off x="3038535" y="1636845"/>
          <a:ext cx="5736224" cy="4169544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3913269">
                  <a:extLst>
                    <a:ext uri="{9D8B030D-6E8A-4147-A177-3AD203B41FA5}">
                      <a16:colId xmlns:a16="http://schemas.microsoft.com/office/drawing/2014/main" val="3962169292"/>
                    </a:ext>
                  </a:extLst>
                </a:gridCol>
                <a:gridCol w="1822955">
                  <a:extLst>
                    <a:ext uri="{9D8B030D-6E8A-4147-A177-3AD203B41FA5}">
                      <a16:colId xmlns:a16="http://schemas.microsoft.com/office/drawing/2014/main" val="882959725"/>
                    </a:ext>
                  </a:extLst>
                </a:gridCol>
              </a:tblGrid>
              <a:tr h="57631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Staff Summary</a:t>
                      </a:r>
                      <a:endParaRPr lang="en-US" sz="1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36726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sng" strike="noStrike" dirty="0">
                          <a:effectLst/>
                        </a:rPr>
                        <a:t>Title</a:t>
                      </a:r>
                      <a:endParaRPr lang="en-US" sz="19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sng" strike="noStrike" dirty="0">
                          <a:effectLst/>
                        </a:rPr>
                        <a:t>Abbreviation</a:t>
                      </a:r>
                      <a:endParaRPr lang="en-US" sz="19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713382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Project Manager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PM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829723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Structural Engineer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SE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30811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Design Engineer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DE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9558581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Materials Engineer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ME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591972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Project Engineer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PE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07520606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Engineer in Training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EIT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30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Sub-Contractor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SUB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40639349"/>
                  </a:ext>
                </a:extLst>
              </a:tr>
              <a:tr h="398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Lab Technician</a:t>
                      </a:r>
                      <a:endParaRPr lang="en-US" sz="19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LAB</a:t>
                      </a:r>
                      <a:endParaRPr lang="en-US" sz="19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618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CBCB8-541D-4BA6-9465-E9279DC0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6A07-F6E1-47E9-B8C6-1E376DE061E4}"/>
              </a:ext>
            </a:extLst>
          </p:cNvPr>
          <p:cNvSpPr txBox="1"/>
          <p:nvPr/>
        </p:nvSpPr>
        <p:spPr>
          <a:xfrm>
            <a:off x="4627168" y="1196129"/>
            <a:ext cx="2937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Table 1: Staff Personnel Summary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9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C160-6826-4CC6-9859-40198880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4.0 Staffing Plan Cont’d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D5FBB6D-3D05-409B-B81F-A103B983C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888582"/>
              </p:ext>
            </p:extLst>
          </p:nvPr>
        </p:nvGraphicFramePr>
        <p:xfrm>
          <a:off x="1171874" y="1580049"/>
          <a:ext cx="9869081" cy="43032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8141">
                  <a:extLst>
                    <a:ext uri="{9D8B030D-6E8A-4147-A177-3AD203B41FA5}">
                      <a16:colId xmlns:a16="http://schemas.microsoft.com/office/drawing/2014/main" val="1162494960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848248933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4088360129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1278447165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3138390194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912714705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625147648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21254521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4131167933"/>
                    </a:ext>
                  </a:extLst>
                </a:gridCol>
                <a:gridCol w="929740">
                  <a:extLst>
                    <a:ext uri="{9D8B030D-6E8A-4147-A177-3AD203B41FA5}">
                      <a16:colId xmlns:a16="http://schemas.microsoft.com/office/drawing/2014/main" val="3758355741"/>
                    </a:ext>
                  </a:extLst>
                </a:gridCol>
              </a:tblGrid>
              <a:tr h="1122383">
                <a:tc>
                  <a:txBody>
                    <a:bodyPr/>
                    <a:lstStyle/>
                    <a:p>
                      <a:pPr algn="ctr" fontAlgn="b"/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SE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DE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ME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PM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LAB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PE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EIT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SUB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Total (Hours)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919977224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1: Mix Design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78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49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45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39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243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3298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2: Hull Design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30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52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598521172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3: Structural Design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35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134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69462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4: Construction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21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65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48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44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92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293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3355207798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5: Conference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25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40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150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2095"/>
                  </a:ext>
                </a:extLst>
              </a:tr>
              <a:tr h="572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6: Capstone Deliverables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172781279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Task 8: Project Management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38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87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64320"/>
                  </a:ext>
                </a:extLst>
              </a:tr>
              <a:tr h="373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TOTAL HOURS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125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160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112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61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193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87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>
                          <a:effectLst/>
                        </a:rPr>
                        <a:t>139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1" u="none" strike="noStrike" dirty="0">
                          <a:effectLst/>
                        </a:rPr>
                        <a:t>1039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84" marR="3684" marT="3684" marB="0" anchor="ctr"/>
                </a:tc>
                <a:extLst>
                  <a:ext uri="{0D108BD9-81ED-4DB2-BD59-A6C34878D82A}">
                    <a16:rowId xmlns:a16="http://schemas.microsoft.com/office/drawing/2014/main" val="31873143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A10A0-01E4-4EAF-84AB-760165C3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459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F609-68EC-4D8D-96D3-964B81D1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73" y="141988"/>
            <a:ext cx="10353763" cy="970451"/>
          </a:xfrm>
        </p:spPr>
        <p:txBody>
          <a:bodyPr/>
          <a:lstStyle/>
          <a:p>
            <a:r>
              <a:rPr lang="en-US"/>
              <a:t>5.0 Cost of Engineering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6BE99-8B33-4E74-A9B2-9F2B9FF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3305" y="6155872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14</a:t>
            </a:fld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62B2215-8B84-4830-8EB8-438A821B5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357780"/>
              </p:ext>
            </p:extLst>
          </p:nvPr>
        </p:nvGraphicFramePr>
        <p:xfrm>
          <a:off x="361954" y="1190629"/>
          <a:ext cx="5377665" cy="49723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5064">
                  <a:extLst>
                    <a:ext uri="{9D8B030D-6E8A-4147-A177-3AD203B41FA5}">
                      <a16:colId xmlns:a16="http://schemas.microsoft.com/office/drawing/2014/main" val="3293080704"/>
                    </a:ext>
                  </a:extLst>
                </a:gridCol>
                <a:gridCol w="1535356">
                  <a:extLst>
                    <a:ext uri="{9D8B030D-6E8A-4147-A177-3AD203B41FA5}">
                      <a16:colId xmlns:a16="http://schemas.microsoft.com/office/drawing/2014/main" val="2215543261"/>
                    </a:ext>
                  </a:extLst>
                </a:gridCol>
                <a:gridCol w="722520">
                  <a:extLst>
                    <a:ext uri="{9D8B030D-6E8A-4147-A177-3AD203B41FA5}">
                      <a16:colId xmlns:a16="http://schemas.microsoft.com/office/drawing/2014/main" val="3529642368"/>
                    </a:ext>
                  </a:extLst>
                </a:gridCol>
                <a:gridCol w="490157">
                  <a:extLst>
                    <a:ext uri="{9D8B030D-6E8A-4147-A177-3AD203B41FA5}">
                      <a16:colId xmlns:a16="http://schemas.microsoft.com/office/drawing/2014/main" val="397812968"/>
                    </a:ext>
                  </a:extLst>
                </a:gridCol>
                <a:gridCol w="651733">
                  <a:extLst>
                    <a:ext uri="{9D8B030D-6E8A-4147-A177-3AD203B41FA5}">
                      <a16:colId xmlns:a16="http://schemas.microsoft.com/office/drawing/2014/main" val="1632365744"/>
                    </a:ext>
                  </a:extLst>
                </a:gridCol>
                <a:gridCol w="812835">
                  <a:extLst>
                    <a:ext uri="{9D8B030D-6E8A-4147-A177-3AD203B41FA5}">
                      <a16:colId xmlns:a16="http://schemas.microsoft.com/office/drawing/2014/main" val="3068509730"/>
                    </a:ext>
                  </a:extLst>
                </a:gridCol>
              </a:tblGrid>
              <a:tr h="33506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Engineering Services Cost Estimate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96510"/>
                  </a:ext>
                </a:extLst>
              </a:tr>
              <a:tr h="348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Classification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Quantity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Rate ($/UM)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Cost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81521384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1.0 Personnel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6955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$ 19,600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835494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$ 18,750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5645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$ 24,300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568739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$ 24,000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62901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193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$ 28,950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6515984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EIT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$ 9,570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1090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139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85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$ 11,815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485038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TECH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$ 4,575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06750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$ 141,560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4593688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2.0 Travel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206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Conference Travel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453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0.58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$ 263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2093772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Conference Registration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$ 625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93120"/>
                  </a:ext>
                </a:extLst>
              </a:tr>
              <a:tr h="348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Conference Lodging</a:t>
                      </a:r>
                    </a:p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(2 Rooms)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Nights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450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$ 1,350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3032053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$ 2,238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67813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35A2323-6042-4923-9B91-7191361FE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55087"/>
              </p:ext>
            </p:extLst>
          </p:nvPr>
        </p:nvGraphicFramePr>
        <p:xfrm>
          <a:off x="6085117" y="1190625"/>
          <a:ext cx="5301863" cy="55149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5789">
                  <a:extLst>
                    <a:ext uri="{9D8B030D-6E8A-4147-A177-3AD203B41FA5}">
                      <a16:colId xmlns:a16="http://schemas.microsoft.com/office/drawing/2014/main" val="2258092884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336949382"/>
                    </a:ext>
                  </a:extLst>
                </a:gridCol>
                <a:gridCol w="713489">
                  <a:extLst>
                    <a:ext uri="{9D8B030D-6E8A-4147-A177-3AD203B41FA5}">
                      <a16:colId xmlns:a16="http://schemas.microsoft.com/office/drawing/2014/main" val="1856624819"/>
                    </a:ext>
                  </a:extLst>
                </a:gridCol>
                <a:gridCol w="481605">
                  <a:extLst>
                    <a:ext uri="{9D8B030D-6E8A-4147-A177-3AD203B41FA5}">
                      <a16:colId xmlns:a16="http://schemas.microsoft.com/office/drawing/2014/main" val="2399385520"/>
                    </a:ext>
                  </a:extLst>
                </a:gridCol>
                <a:gridCol w="642140">
                  <a:extLst>
                    <a:ext uri="{9D8B030D-6E8A-4147-A177-3AD203B41FA5}">
                      <a16:colId xmlns:a16="http://schemas.microsoft.com/office/drawing/2014/main" val="3110880588"/>
                    </a:ext>
                  </a:extLst>
                </a:gridCol>
                <a:gridCol w="802675">
                  <a:extLst>
                    <a:ext uri="{9D8B030D-6E8A-4147-A177-3AD203B41FA5}">
                      <a16:colId xmlns:a16="http://schemas.microsoft.com/office/drawing/2014/main" val="394988321"/>
                    </a:ext>
                  </a:extLst>
                </a:gridCol>
              </a:tblGrid>
              <a:tr h="325504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Engineering Services Cost Estimate Cont.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2" marR="3642" marT="3642" marB="0" anchor="b"/>
                </a:tc>
                <a:extLst>
                  <a:ext uri="{0D108BD9-81ED-4DB2-BD59-A6C34878D82A}">
                    <a16:rowId xmlns:a16="http://schemas.microsoft.com/office/drawing/2014/main" val="459611999"/>
                  </a:ext>
                </a:extLst>
              </a:tr>
              <a:tr h="334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Classification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Quantity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Rate</a:t>
                      </a:r>
                    </a:p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($/UM)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Cost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43" marR="3643" marT="364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7998328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3.0 Lab Facilities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455885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Concrete Laboratory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$ 600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9910800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Field Station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HR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$ 750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98712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$ 1,350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604519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4.0 Supplies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027358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Cementitious Material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 $ 50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046830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Aggregates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$ 72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45332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Admixtures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GAL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$ 30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18653399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Basalt Mesh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$ 130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7614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1/8" Inch 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0.32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$ 35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4340295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Cable Sleeve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72848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Transportation Device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75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$ 75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1390430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Display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$ 125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657766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$ 528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2653148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5.0 Sub-Contract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58622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Mold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900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$ 1,800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6083174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Sub-Total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$ 1,800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090605"/>
                  </a:ext>
                </a:extLst>
              </a:tr>
              <a:tr h="269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6.0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 $ 147,476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374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52DBC5-8A3A-4840-8BE4-3E3C31E0C86D}"/>
              </a:ext>
            </a:extLst>
          </p:cNvPr>
          <p:cNvSpPr txBox="1"/>
          <p:nvPr/>
        </p:nvSpPr>
        <p:spPr>
          <a:xfrm>
            <a:off x="1524005" y="885826"/>
            <a:ext cx="32289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Table 2: Cost of Engineering Services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5EF3B-801C-4D53-A0B1-3A7863994401}"/>
              </a:ext>
            </a:extLst>
          </p:cNvPr>
          <p:cNvSpPr txBox="1"/>
          <p:nvPr/>
        </p:nvSpPr>
        <p:spPr>
          <a:xfrm>
            <a:off x="6896100" y="885826"/>
            <a:ext cx="45815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Table 3: Cost of Engineering Services Cont'd </a:t>
            </a:r>
          </a:p>
        </p:txBody>
      </p:sp>
    </p:spTree>
    <p:extLst>
      <p:ext uri="{BB962C8B-B14F-4D97-AF65-F5344CB8AC3E}">
        <p14:creationId xmlns:p14="http://schemas.microsoft.com/office/powerpoint/2010/main" val="155162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5DC0-32B6-41AB-B1FB-948835F7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2693"/>
            <a:ext cx="10353763" cy="970451"/>
          </a:xfrm>
        </p:spPr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References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453EA-BE7F-4047-B582-88B50D0E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69" y="690043"/>
            <a:ext cx="10353763" cy="4030176"/>
          </a:xfrm>
        </p:spPr>
        <p:txBody>
          <a:bodyPr>
            <a:normAutofit fontScale="85000" lnSpcReduction="20000"/>
          </a:bodyPr>
          <a:lstStyle/>
          <a:p>
            <a:pPr marL="36830" indent="0">
              <a:buNone/>
            </a:pPr>
            <a:endParaRPr lang="en-US" sz="4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[1]NCCC,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Asce.org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, 2019. [Online]. Available: https://www.asce.org/uploadedFiles/Conferences_and_Events/Event_Subpages/Content_Pieces/2020_nccc_request_for_proposals-rules.pdf. [Accessed: 26- Nov- 2019].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[2]"Boating Information",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FRANK G. BONELLI REGIONAL PARK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, 2019. [Online]. Available: https://www.bonellipark.org/boating.html. [Accessed: 26- Nov- 2019].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[3]Visual Identity Guide. (2019).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University Marks | Visual Identity Guide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[online] Available at: https://nau.edu/visual-identity-guide/university-marks/ [Accessed 3 Dec.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[4]Systems, S., Policy, P., Store, B., Blog, B., BLOG, B., FAQs, B., Codes, B., Store, B., PDF, B., Form, B., 8422, P. and NICK, E. (2019).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Basalt Reinforcement Mesh Geo-Grid is better than steel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[online] Basalt Mesh. Available at: https://basalt-mesh.com/ [Accessed 3 Dec.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[5]Canoeing.com. (2019). </a:t>
            </a: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Canoe Design · Canoeing.com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[online] Available at: http://canoeing.com/canoes/canoe-design/ [Accessed 3 Dec. 2019].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sz="6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FB29-24C6-4CF0-A620-A3DE7EB3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6070182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2181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019B6-053C-451F-9E5A-3B00D991920C}"/>
              </a:ext>
            </a:extLst>
          </p:cNvPr>
          <p:cNvSpPr txBox="1"/>
          <p:nvPr/>
        </p:nvSpPr>
        <p:spPr>
          <a:xfrm>
            <a:off x="799169" y="1197428"/>
            <a:ext cx="5955127" cy="44631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Thank 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2DDB7-231F-4E26-A5EA-7244D473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2396" y="6076724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6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19538"/>
            <a:ext cx="5878891" cy="4187903"/>
          </a:xfrm>
        </p:spPr>
        <p:txBody>
          <a:bodyPr>
            <a:normAutofit fontScale="92500" lnSpcReduction="10000"/>
          </a:bodyPr>
          <a:lstStyle/>
          <a:p>
            <a:pPr indent="-305427"/>
            <a:r>
              <a:rPr lang="en-US" sz="2200" dirty="0"/>
              <a:t>1.1 Project Purpose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 National Concrete Canoe Competition (NCCC) is an annual competition that is put on by American Society of Civil Engineers (ASCE).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NCCC publishes a Request for Proposal document that all teams must abide by. They also provide teams with two addendums with more details about the Presentation and Durability &amp; Repairs.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These documents are released in the fall prior to the competition in spring.</a:t>
            </a:r>
          </a:p>
          <a:p>
            <a:pPr marL="719437" lvl="1" indent="-269868"/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picture containing computer&#10;&#10;Description generated with very high confidence">
            <a:extLst>
              <a:ext uri="{FF2B5EF4-FFF2-40B4-BE49-F238E27FC236}">
                <a16:creationId xmlns:a16="http://schemas.microsoft.com/office/drawing/2014/main" id="{7D6E33CA-6259-4D02-A1E8-2A018E46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79" y="1420625"/>
            <a:ext cx="3640053" cy="4682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F953ED-1762-4319-80DE-D33D4D04FB47}"/>
              </a:ext>
            </a:extLst>
          </p:cNvPr>
          <p:cNvSpPr txBox="1"/>
          <p:nvPr/>
        </p:nvSpPr>
        <p:spPr>
          <a:xfrm>
            <a:off x="7098617" y="6103028"/>
            <a:ext cx="35992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1: NCCC Request for Proposals [1]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FC28A-0905-451D-8DDB-9AFB4ADB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6025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3"/>
            <a:ext cx="10353763" cy="4058751"/>
          </a:xfrm>
        </p:spPr>
        <p:txBody>
          <a:bodyPr/>
          <a:lstStyle/>
          <a:p>
            <a:pPr indent="-305427"/>
            <a:r>
              <a:rPr lang="en-US" sz="2200" dirty="0"/>
              <a:t>1.2 Project Background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This year’s PSWC is hosted by</a:t>
            </a:r>
          </a:p>
          <a:p>
            <a:pPr marL="449569" lvl="1" indent="0">
              <a:buNone/>
            </a:pPr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 </a:t>
            </a: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California State Fullerton on April 1-4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Previous Conferences Placement </a:t>
            </a:r>
          </a:p>
          <a:p>
            <a:pPr marL="1025500" lvl="2" indent="-215895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2017 NAU placed 8th</a:t>
            </a:r>
          </a:p>
          <a:p>
            <a:pPr marL="1025500" lvl="2" indent="-215895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2018 NAU placed 9th</a:t>
            </a:r>
          </a:p>
          <a:p>
            <a:pPr marL="1025500" lvl="2" indent="-215895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2019 NAU placed 11th </a:t>
            </a: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9B3C-FA75-4C94-B77A-B484932D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3</a:t>
            </a:fld>
            <a:endParaRPr lang="en-US" sz="1600"/>
          </a:p>
        </p:txBody>
      </p:sp>
      <p:pic>
        <p:nvPicPr>
          <p:cNvPr id="8" name="Picture 8" descr="A small boat in a body of water&#10;&#10;Description generated with very high confidence">
            <a:extLst>
              <a:ext uri="{FF2B5EF4-FFF2-40B4-BE49-F238E27FC236}">
                <a16:creationId xmlns:a16="http://schemas.microsoft.com/office/drawing/2014/main" id="{748E4867-AD6E-47AD-8069-D7AF7425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97" y="1580053"/>
            <a:ext cx="5771467" cy="4211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D83CF-5CFE-4E82-941D-2B6E0FB4129D}"/>
              </a:ext>
            </a:extLst>
          </p:cNvPr>
          <p:cNvSpPr txBox="1"/>
          <p:nvPr/>
        </p:nvSpPr>
        <p:spPr>
          <a:xfrm>
            <a:off x="6962260" y="5847196"/>
            <a:ext cx="46514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2: Puddingstone Lake, San Dimas, California [2]</a:t>
            </a:r>
          </a:p>
        </p:txBody>
      </p:sp>
    </p:spTree>
    <p:extLst>
      <p:ext uri="{BB962C8B-B14F-4D97-AF65-F5344CB8AC3E}">
        <p14:creationId xmlns:p14="http://schemas.microsoft.com/office/powerpoint/2010/main" val="149626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 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305427">
              <a:spcAft>
                <a:spcPts val="0"/>
              </a:spcAft>
            </a:pPr>
            <a:r>
              <a:rPr lang="en-US" sz="2200" dirty="0"/>
              <a:t>1.3 Technical Considerations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Hull Design </a:t>
            </a: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Concrete Mixture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Structural Capacities</a:t>
            </a: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Canoe Construction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Aesthetics </a:t>
            </a:r>
            <a:endParaRPr lang="en-US" sz="2200" dirty="0"/>
          </a:p>
          <a:p>
            <a:pPr indent="-305427">
              <a:spcAft>
                <a:spcPts val="0"/>
              </a:spcAft>
            </a:pPr>
            <a:r>
              <a:rPr lang="en-US" sz="2200" dirty="0"/>
              <a:t>1.4 Potential Challenges 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NCCC Rule Changes </a:t>
            </a:r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Mix Design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Post Tensioning </a:t>
            </a:r>
            <a:endParaRPr lang="en-US" sz="2200" dirty="0"/>
          </a:p>
          <a:p>
            <a:pPr marL="719437" lvl="1" indent="-269868">
              <a:spcAft>
                <a:spcPts val="0"/>
              </a:spcAft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Mix Placement </a:t>
            </a:r>
            <a:endParaRPr lang="en-US" sz="2200" dirty="0"/>
          </a:p>
          <a:p>
            <a:pPr marL="37464" indent="0">
              <a:buNone/>
            </a:pP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DCE68-7B46-4644-BF82-B8B4FE06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4</a:t>
            </a:fld>
            <a:endParaRPr lang="en-US" sz="1600"/>
          </a:p>
        </p:txBody>
      </p:sp>
      <p:pic>
        <p:nvPicPr>
          <p:cNvPr id="4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4D78434-BBE3-49E6-965A-E4659ED03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44" b="-479"/>
          <a:stretch/>
        </p:blipFill>
        <p:spPr>
          <a:xfrm>
            <a:off x="5734452" y="1624385"/>
            <a:ext cx="5490395" cy="43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1AC50-A57C-4153-BEDB-B2896CE8B3AC}"/>
              </a:ext>
            </a:extLst>
          </p:cNvPr>
          <p:cNvSpPr txBox="1"/>
          <p:nvPr/>
        </p:nvSpPr>
        <p:spPr>
          <a:xfrm>
            <a:off x="6645864" y="5985134"/>
            <a:ext cx="3660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3: </a:t>
            </a:r>
            <a:r>
              <a:rPr lang="en-US" sz="1400" dirty="0" err="1"/>
              <a:t>Volcanoe</a:t>
            </a:r>
            <a:r>
              <a:rPr lang="en-US" sz="1400" dirty="0"/>
              <a:t> Final Pour Day</a:t>
            </a:r>
            <a:endParaRPr lang="en-US" dirty="0"/>
          </a:p>
          <a:p>
            <a:pPr algn="ctr"/>
            <a:r>
              <a:rPr lang="en-US" sz="1400" dirty="0"/>
              <a:t>Photo Credit: Carl Wilson </a:t>
            </a:r>
          </a:p>
        </p:txBody>
      </p:sp>
    </p:spTree>
    <p:extLst>
      <p:ext uri="{BB962C8B-B14F-4D97-AF65-F5344CB8AC3E}">
        <p14:creationId xmlns:p14="http://schemas.microsoft.com/office/powerpoint/2010/main" val="43775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7ED-B0FC-46BA-A42B-D8CBAC7E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1.0 Project Understanding 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0C04-621A-4E31-9520-19E5AB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4520"/>
            <a:ext cx="10613739" cy="4076680"/>
          </a:xfrm>
        </p:spPr>
        <p:txBody>
          <a:bodyPr>
            <a:normAutofit/>
          </a:bodyPr>
          <a:lstStyle/>
          <a:p>
            <a:pPr indent="-305427"/>
            <a:r>
              <a:rPr lang="en-US" sz="2200" dirty="0"/>
              <a:t>1.5 Stakeholders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Northern Arizona University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Northern Arizona University's College of</a:t>
            </a:r>
          </a:p>
          <a:p>
            <a:pPr marL="449569" lvl="1" indent="0">
              <a:buNone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   Engineering, Informatics, and Applied Sciences </a:t>
            </a:r>
          </a:p>
          <a:p>
            <a:pPr marL="449569" lvl="1" indent="0">
              <a:buNone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   (CEIAS)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NAU ASCE Student Chapter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Client – Mark Lamer (Engineering Professor)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Team Sponsors </a:t>
            </a: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C14735-BF4B-427C-8B67-038EA7C2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58" y="1905761"/>
            <a:ext cx="4329289" cy="3182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61254-E1EA-4F61-9E2D-F038D870EE24}"/>
              </a:ext>
            </a:extLst>
          </p:cNvPr>
          <p:cNvSpPr txBox="1"/>
          <p:nvPr/>
        </p:nvSpPr>
        <p:spPr>
          <a:xfrm>
            <a:off x="8794379" y="5125838"/>
            <a:ext cx="21842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4: NAU Logo[3]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2467E-D2DC-4902-AFB3-843EB9FD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441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3567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27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1: Mix Design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1.1 Material Research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 1.2 Material Acquisition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1.3 Initial Mix Design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1.4 Initial Mix Testing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1.5 Alternative Mix Design Testing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1.6 Final Mix </a:t>
            </a:r>
          </a:p>
          <a:p>
            <a:pPr marL="37464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picture containing table, sitting, cake, piece&#10;&#10;Description generated with very high confidence">
            <a:extLst>
              <a:ext uri="{FF2B5EF4-FFF2-40B4-BE49-F238E27FC236}">
                <a16:creationId xmlns:a16="http://schemas.microsoft.com/office/drawing/2014/main" id="{576AA34B-F5FE-40B3-92A7-DECE1A84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66053" y="4492764"/>
            <a:ext cx="2130991" cy="1619605"/>
          </a:xfrm>
          <a:prstGeom prst="rect">
            <a:avLst/>
          </a:prstGeom>
        </p:spPr>
      </p:pic>
      <p:pic>
        <p:nvPicPr>
          <p:cNvPr id="8" name="Picture 8" descr="A picture containing table, coffee, sitting, cup&#10;&#10;Description generated with very high confidence">
            <a:extLst>
              <a:ext uri="{FF2B5EF4-FFF2-40B4-BE49-F238E27FC236}">
                <a16:creationId xmlns:a16="http://schemas.microsoft.com/office/drawing/2014/main" id="{8431C331-F1B8-4175-A9AB-2FCCE6D6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13021" y="1745359"/>
            <a:ext cx="2149035" cy="1611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8F89A6-C6D2-49C5-9DFE-6CAF2A7803AB}"/>
              </a:ext>
            </a:extLst>
          </p:cNvPr>
          <p:cNvSpPr txBox="1"/>
          <p:nvPr/>
        </p:nvSpPr>
        <p:spPr>
          <a:xfrm>
            <a:off x="6026340" y="3632399"/>
            <a:ext cx="26032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5: Barrell Crusher</a:t>
            </a:r>
            <a:endParaRPr lang="en-US" dirty="0"/>
          </a:p>
          <a:p>
            <a:pPr algn="ctr"/>
            <a:r>
              <a:rPr lang="en-US" sz="1400" dirty="0"/>
              <a:t>Photo Credit: Conrad Senior </a:t>
            </a:r>
          </a:p>
          <a:p>
            <a:pPr algn="ctr"/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41504-804B-4C74-A775-3FF0C12BDE38}"/>
              </a:ext>
            </a:extLst>
          </p:cNvPr>
          <p:cNvSpPr txBox="1"/>
          <p:nvPr/>
        </p:nvSpPr>
        <p:spPr>
          <a:xfrm>
            <a:off x="7426685" y="6313149"/>
            <a:ext cx="282137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Figure 7: Slump Test </a:t>
            </a:r>
          </a:p>
          <a:p>
            <a:pPr algn="ctr"/>
            <a:r>
              <a:rPr lang="en-US" sz="1400"/>
              <a:t>Photo Credit: Conrad Senior </a:t>
            </a:r>
          </a:p>
          <a:p>
            <a:pPr algn="ctr"/>
            <a:endParaRPr lang="en-US" sz="1000"/>
          </a:p>
        </p:txBody>
      </p:sp>
      <p:pic>
        <p:nvPicPr>
          <p:cNvPr id="13" name="Picture 13" descr="A picture containing indoor, kitchen, sitting, building&#10;&#10;Description generated with very high confidence">
            <a:extLst>
              <a:ext uri="{FF2B5EF4-FFF2-40B4-BE49-F238E27FC236}">
                <a16:creationId xmlns:a16="http://schemas.microsoft.com/office/drawing/2014/main" id="{B380A63A-E473-4BAA-90F5-7ADB5DEC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20493" y="1791820"/>
            <a:ext cx="2160495" cy="16181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06656E-3461-416D-A777-F2F136A5E0E5}"/>
              </a:ext>
            </a:extLst>
          </p:cNvPr>
          <p:cNvSpPr txBox="1"/>
          <p:nvPr/>
        </p:nvSpPr>
        <p:spPr>
          <a:xfrm>
            <a:off x="9076763" y="3727208"/>
            <a:ext cx="27432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6: Sieve Gradation </a:t>
            </a:r>
          </a:p>
          <a:p>
            <a:pPr algn="ctr"/>
            <a:r>
              <a:rPr lang="en-US" sz="1400" dirty="0"/>
              <a:t>Photo Credit: Conrad Senior </a:t>
            </a:r>
          </a:p>
          <a:p>
            <a:pPr algn="ctr"/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36819-F970-47E0-82ED-400D257B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4369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2.0 Scope of Services 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2: Hull Design </a:t>
            </a:r>
          </a:p>
          <a:p>
            <a:pPr indent="-305427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3: Structural Design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3.1 Calculation </a:t>
            </a:r>
          </a:p>
          <a:p>
            <a:pPr marL="1025429" lvl="2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Ex. Buoyancy, Moment,</a:t>
            </a:r>
          </a:p>
          <a:p>
            <a:pPr marL="1115552" lvl="3" indent="0">
              <a:buNone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    Shear, Cracked Analysis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3.2 Mesh Selection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3.3 Material Testing </a:t>
            </a:r>
          </a:p>
          <a:p>
            <a:pPr marL="719437" lvl="1" indent="-269868"/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3.4 Post - Tensioning Placement</a:t>
            </a:r>
          </a:p>
          <a:p>
            <a:pPr indent="-305427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FE368FC3-1961-49D8-AB9A-43B32B83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56" y="2057400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E058B-85EF-42B0-B076-03545EB64233}"/>
              </a:ext>
            </a:extLst>
          </p:cNvPr>
          <p:cNvSpPr txBox="1"/>
          <p:nvPr/>
        </p:nvSpPr>
        <p:spPr>
          <a:xfrm>
            <a:off x="7538525" y="4953000"/>
            <a:ext cx="2179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Figure 8: Basalt Mesh [5]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F3587-6FF2-4C5A-96A5-2747D909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8992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 Cont'd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1" y="1802276"/>
            <a:ext cx="4078488" cy="2129613"/>
          </a:xfrm>
        </p:spPr>
        <p:txBody>
          <a:bodyPr>
            <a:normAutofit/>
          </a:bodyPr>
          <a:lstStyle/>
          <a:p>
            <a:pPr indent="-305427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4: Construction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4.1 Set Up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4.2 Practice Pour </a:t>
            </a:r>
          </a:p>
          <a:p>
            <a:pPr marL="719437" lvl="1" indent="-269868"/>
            <a:r>
              <a:rPr lang="en-US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4.3 Final Pour </a:t>
            </a:r>
          </a:p>
          <a:p>
            <a:pPr indent="-305427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picture containing indoor, room, table, chair&#10;&#10;Description generated with very high confidence">
            <a:extLst>
              <a:ext uri="{FF2B5EF4-FFF2-40B4-BE49-F238E27FC236}">
                <a16:creationId xmlns:a16="http://schemas.microsoft.com/office/drawing/2014/main" id="{92054F4A-C9A6-40EC-B51A-FF84C2E9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53" y="1802276"/>
            <a:ext cx="4508339" cy="337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1B7C8-5F96-440C-8F89-33062BCC076A}"/>
              </a:ext>
            </a:extLst>
          </p:cNvPr>
          <p:cNvSpPr txBox="1"/>
          <p:nvPr/>
        </p:nvSpPr>
        <p:spPr>
          <a:xfrm>
            <a:off x="6331843" y="5293491"/>
            <a:ext cx="28235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9: Male Mold Pour Table</a:t>
            </a:r>
            <a:endParaRPr lang="en-US" dirty="0"/>
          </a:p>
          <a:p>
            <a:pPr algn="ctr"/>
            <a:r>
              <a:rPr lang="en-US" sz="1400" dirty="0"/>
              <a:t>Photo Credit: Conrad Senior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6E900-7FC9-4CEF-9070-5CA3C50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9602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0151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BD-5F8D-476D-8009-B9A70F4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2.0 Scope of Services Cont'd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D29A-247A-4D6A-85F2-C536188C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8077"/>
            <a:ext cx="10353763" cy="4490071"/>
          </a:xfrm>
        </p:spPr>
        <p:txBody>
          <a:bodyPr>
            <a:normAutofit/>
          </a:bodyPr>
          <a:lstStyle/>
          <a:p>
            <a:pPr indent="-305427"/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5: Conference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5.1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5.2 Report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5.3 Races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5.4 Display</a:t>
            </a:r>
          </a:p>
          <a:p>
            <a:pPr indent="-305427"/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6: Capstone Deliverables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6.1 30% Report and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6.2 60% Report and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6.3 90% Report and Presentation </a:t>
            </a:r>
          </a:p>
          <a:p>
            <a:pPr marL="719437" lvl="1" indent="-269868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Task 6.4 Final Report, Presentation, Website </a:t>
            </a: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4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37" lvl="1" indent="-269868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27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4" descr="A group of people rowing a boat in the water&#10;&#10;Description generated with very high confidence">
            <a:extLst>
              <a:ext uri="{FF2B5EF4-FFF2-40B4-BE49-F238E27FC236}">
                <a16:creationId xmlns:a16="http://schemas.microsoft.com/office/drawing/2014/main" id="{E0D545C7-881F-469E-B85B-39F5A4E17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84" y="1685081"/>
            <a:ext cx="4392592" cy="292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2141-A94B-452F-9BFF-8D08A00A6DD0}"/>
              </a:ext>
            </a:extLst>
          </p:cNvPr>
          <p:cNvSpPr txBox="1"/>
          <p:nvPr/>
        </p:nvSpPr>
        <p:spPr>
          <a:xfrm>
            <a:off x="6776498" y="4659953"/>
            <a:ext cx="38379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Figure 10: 2017 PSWC Concrete Canoe Race</a:t>
            </a:r>
            <a:endParaRPr lang="en-US" dirty="0"/>
          </a:p>
          <a:p>
            <a:pPr algn="ctr"/>
            <a:r>
              <a:rPr lang="en-US" sz="1400" dirty="0"/>
              <a:t>Photo Credit: Conrad Senior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8E19-7C8D-4B37-A9D6-3E14BC9E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026" y="5883276"/>
            <a:ext cx="753545" cy="365125"/>
          </a:xfrm>
        </p:spPr>
        <p:txBody>
          <a:bodyPr/>
          <a:lstStyle/>
          <a:p>
            <a:fld id="{51FB18F3-0B29-4B2E-BD23-50950B937FFF}" type="slidenum">
              <a:rPr lang="en-US" sz="160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5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7dfceb19-465a-4272-8001-e65b890caeca" xsi:nil="true"/>
    <Students xmlns="7dfceb19-465a-4272-8001-e65b890caeca">
      <UserInfo>
        <DisplayName/>
        <AccountId xsi:nil="true"/>
        <AccountType/>
      </UserInfo>
    </Students>
    <Templates xmlns="7dfceb19-465a-4272-8001-e65b890caeca" xsi:nil="true"/>
    <Teachers xmlns="7dfceb19-465a-4272-8001-e65b890caeca">
      <UserInfo>
        <DisplayName/>
        <AccountId xsi:nil="true"/>
        <AccountType/>
      </UserInfo>
    </Teachers>
    <Student_Groups xmlns="7dfceb19-465a-4272-8001-e65b890caeca">
      <UserInfo>
        <DisplayName/>
        <AccountId xsi:nil="true"/>
        <AccountType/>
      </UserInfo>
    </Student_Groups>
    <Self_Registration_Enabled xmlns="7dfceb19-465a-4272-8001-e65b890caeca" xsi:nil="true"/>
    <Has_Leaders_Only_SectionGroup xmlns="7dfceb19-465a-4272-8001-e65b890caeca" xsi:nil="true"/>
    <AppVersion xmlns="7dfceb19-465a-4272-8001-e65b890caeca" xsi:nil="true"/>
    <IsNotebookLocked xmlns="7dfceb19-465a-4272-8001-e65b890caeca" xsi:nil="true"/>
    <Math_Settings xmlns="7dfceb19-465a-4272-8001-e65b890caeca" xsi:nil="true"/>
    <Members xmlns="7dfceb19-465a-4272-8001-e65b890caeca">
      <UserInfo>
        <DisplayName/>
        <AccountId xsi:nil="true"/>
        <AccountType/>
      </UserInfo>
    </Members>
    <Is_Collaboration_Space_Locked xmlns="7dfceb19-465a-4272-8001-e65b890caeca" xsi:nil="true"/>
    <Invited_Members xmlns="7dfceb19-465a-4272-8001-e65b890caeca" xsi:nil="true"/>
    <LMS_Mappings xmlns="7dfceb19-465a-4272-8001-e65b890caeca" xsi:nil="true"/>
    <Invited_Students xmlns="7dfceb19-465a-4272-8001-e65b890caeca" xsi:nil="true"/>
    <Invited_Leaders xmlns="7dfceb19-465a-4272-8001-e65b890caeca" xsi:nil="true"/>
    <FolderType xmlns="7dfceb19-465a-4272-8001-e65b890caeca" xsi:nil="true"/>
    <Distribution_Groups xmlns="7dfceb19-465a-4272-8001-e65b890caeca" xsi:nil="true"/>
    <Leaders xmlns="7dfceb19-465a-4272-8001-e65b890caeca">
      <UserInfo>
        <DisplayName/>
        <AccountId xsi:nil="true"/>
        <AccountType/>
      </UserInfo>
    </Leaders>
    <Has_Teacher_Only_SectionGroup xmlns="7dfceb19-465a-4272-8001-e65b890caeca" xsi:nil="true"/>
    <Member_Groups xmlns="7dfceb19-465a-4272-8001-e65b890caeca">
      <UserInfo>
        <DisplayName/>
        <AccountId xsi:nil="true"/>
        <AccountType/>
      </UserInfo>
    </Member_Groups>
    <DefaultSectionNames xmlns="7dfceb19-465a-4272-8001-e65b890caeca" xsi:nil="true"/>
    <TeamsChannelId xmlns="7dfceb19-465a-4272-8001-e65b890caeca" xsi:nil="true"/>
    <CultureName xmlns="7dfceb19-465a-4272-8001-e65b890caeca" xsi:nil="true"/>
    <Owner xmlns="7dfceb19-465a-4272-8001-e65b890caeca">
      <UserInfo>
        <DisplayName/>
        <AccountId xsi:nil="true"/>
        <AccountType/>
      </UserInfo>
    </Owner>
    <Invited_Teachers xmlns="7dfceb19-465a-4272-8001-e65b890caec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5D401D54A9BE42A7D575E9D0312037" ma:contentTypeVersion="33" ma:contentTypeDescription="Create a new document." ma:contentTypeScope="" ma:versionID="24bb08fd98df5a1c1e2cb9b3786d1236">
  <xsd:schema xmlns:xsd="http://www.w3.org/2001/XMLSchema" xmlns:xs="http://www.w3.org/2001/XMLSchema" xmlns:p="http://schemas.microsoft.com/office/2006/metadata/properties" xmlns:ns3="7dfceb19-465a-4272-8001-e65b890caeca" xmlns:ns4="ef160e07-3b4f-495c-afaf-ca866204575c" targetNamespace="http://schemas.microsoft.com/office/2006/metadata/properties" ma:root="true" ma:fieldsID="3ad20e27c28849bb60552417301fa691" ns3:_="" ns4:_="">
    <xsd:import namespace="7dfceb19-465a-4272-8001-e65b890caeca"/>
    <xsd:import namespace="ef160e07-3b4f-495c-afaf-ca866204575c"/>
    <xsd:element name="properties">
      <xsd:complexType>
        <xsd:sequence>
          <xsd:element name="documentManagement">
            <xsd:complexType>
              <xsd:all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ceb19-465a-4272-8001-e65b890caeca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Leaders" ma:index="28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9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0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1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2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3" nillable="true" ma:displayName="Has Leaders Only SectionGroup" ma:internalName="Has_Leaders_Only_SectionGroup">
      <xsd:simpleType>
        <xsd:restriction base="dms:Boolean"/>
      </xsd:simpleType>
    </xsd:element>
    <xsd:element name="MediaServiceMetadata" ma:index="3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160e07-3b4f-495c-afaf-ca866204575c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7D8125-09AA-4A18-9B5A-0D118AD7D80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f160e07-3b4f-495c-afaf-ca866204575c"/>
    <ds:schemaRef ds:uri="http://purl.org/dc/terms/"/>
    <ds:schemaRef ds:uri="7dfceb19-465a-4272-8001-e65b890caec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36DC25-33DE-47BC-BA4F-51265427D8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fceb19-465a-4272-8001-e65b890caeca"/>
    <ds:schemaRef ds:uri="ef160e07-3b4f-495c-afaf-ca86620457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0641F0-C29B-41B0-956A-D6F4300D35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670</Words>
  <Application>Microsoft Office PowerPoint</Application>
  <PresentationFormat>Widescreen</PresentationFormat>
  <Paragraphs>452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Calisto MT</vt:lpstr>
      <vt:lpstr>Trebuchet MS</vt:lpstr>
      <vt:lpstr>Wingdings 2</vt:lpstr>
      <vt:lpstr>Slate</vt:lpstr>
      <vt:lpstr>CENE 476 Proposal Presentation  Concrete Canoe: Agassiz</vt:lpstr>
      <vt:lpstr>1.0 Project Understanding</vt:lpstr>
      <vt:lpstr>1.0 Project Understanding Cont’d</vt:lpstr>
      <vt:lpstr>1.0 Project Understanding Cont'd</vt:lpstr>
      <vt:lpstr>1.0 Project Understanding Cont'd</vt:lpstr>
      <vt:lpstr>2.0 Scope of Services</vt:lpstr>
      <vt:lpstr>2.0 Scope of Services Cont'd</vt:lpstr>
      <vt:lpstr>2.0 Scope of Services Cont'd </vt:lpstr>
      <vt:lpstr>2.0 Scope of Services Cont'd </vt:lpstr>
      <vt:lpstr>2.0 Scope of Services Cont'd </vt:lpstr>
      <vt:lpstr>PowerPoint Presentation</vt:lpstr>
      <vt:lpstr>4.0 Staffing Personnel</vt:lpstr>
      <vt:lpstr>4.0 Staffing Plan Cont’d</vt:lpstr>
      <vt:lpstr>5.0 Cost of Engineering Services</vt:lpstr>
      <vt:lpstr>References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 Canoe: Agassiz</dc:title>
  <dc:creator>Kristen Lynn Rasmussen</dc:creator>
  <cp:lastModifiedBy>Kristen Lynn Rasmussen</cp:lastModifiedBy>
  <cp:revision>3</cp:revision>
  <cp:lastPrinted>2019-12-06T03:02:37Z</cp:lastPrinted>
  <dcterms:created xsi:type="dcterms:W3CDTF">2019-11-21T02:49:29Z</dcterms:created>
  <dcterms:modified xsi:type="dcterms:W3CDTF">2019-12-06T03:05:00Z</dcterms:modified>
</cp:coreProperties>
</file>